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5-1.png>
</file>

<file path=ppt/media/image-5-2.png>
</file>

<file path=ppt/media/image-6-1.png>
</file>

<file path=ppt/media/image-6-2.png>
</file>

<file path=ppt/media/image-6-3.png>
</file>

<file path=ppt/media/image-6-4.png>
</file>

<file path=ppt/media/image-6-5.png>
</file>

<file path=ppt/media/image-6-6.png>
</file>

<file path=ppt/media/image-7-1.png>
</file>

<file path=ppt/media/image-7-2.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8" Type="http://schemas.openxmlformats.org/officeDocument/2006/relationships/slideLayout" Target="../slideLayouts/slideLayout1.xml"/><Relationship Id="rId9"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643068"/>
            <a:ext cx="5332690" cy="833199"/>
          </a:xfrm>
          <a:prstGeom prst="rect">
            <a:avLst/>
          </a:prstGeom>
          <a:noFill/>
          <a:ln/>
        </p:spPr>
        <p:txBody>
          <a:bodyPr wrap="none" rtlCol="0" anchor="t"/>
          <a:lstStyle/>
          <a:p>
            <a:pPr indent="0" marL="0">
              <a:lnSpc>
                <a:spcPts val="6561"/>
              </a:lnSpc>
              <a:buNone/>
            </a:pPr>
            <a:r>
              <a:rPr lang="en-US" sz="5249" b="1" dirty="0">
                <a:solidFill>
                  <a:srgbClr val="FFFFFF"/>
                </a:solidFill>
                <a:latin typeface="Nunito" pitchFamily="34" charset="0"/>
                <a:ea typeface="Nunito" pitchFamily="34" charset="-122"/>
                <a:cs typeface="Nunito" pitchFamily="34" charset="-120"/>
              </a:rPr>
              <a:t>¿Qué es Ventoy?</a:t>
            </a:r>
            <a:endParaRPr lang="en-US" sz="5249" dirty="0"/>
          </a:p>
        </p:txBody>
      </p:sp>
      <p:sp>
        <p:nvSpPr>
          <p:cNvPr id="6" name="Text 2"/>
          <p:cNvSpPr/>
          <p:nvPr/>
        </p:nvSpPr>
        <p:spPr>
          <a:xfrm>
            <a:off x="833199" y="3809524"/>
            <a:ext cx="7477601" cy="1777008"/>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Ventoy es una herramienta de código abierto que permite crear medios de instalación USB de arranque con múltiples sistemas operativos. Con Ventoy, puedes tener varios archivos ISO de sistemas operativos en una sola unidad USB sin necesidad de formatearla repetidamente. Es compatible con una amplia gama de sistemas operativos y es fácil de usar.</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433"/>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774871"/>
          </a:xfrm>
          <a:prstGeom prst="rect">
            <a:avLst/>
          </a:prstGeom>
        </p:spPr>
      </p:pic>
      <p:sp>
        <p:nvSpPr>
          <p:cNvPr id="5" name="Text 1"/>
          <p:cNvSpPr/>
          <p:nvPr/>
        </p:nvSpPr>
        <p:spPr>
          <a:xfrm>
            <a:off x="2353032" y="3385304"/>
            <a:ext cx="6100048" cy="693658"/>
          </a:xfrm>
          <a:prstGeom prst="rect">
            <a:avLst/>
          </a:prstGeom>
          <a:noFill/>
          <a:ln/>
        </p:spPr>
        <p:txBody>
          <a:bodyPr wrap="none" rtlCol="0" anchor="t"/>
          <a:lstStyle/>
          <a:p>
            <a:pPr indent="0" marL="0">
              <a:lnSpc>
                <a:spcPts val="5462"/>
              </a:lnSpc>
              <a:buNone/>
            </a:pPr>
            <a:r>
              <a:rPr lang="en-US" sz="4370" b="1" dirty="0">
                <a:solidFill>
                  <a:srgbClr val="FFFFFF"/>
                </a:solidFill>
                <a:latin typeface="Nunito" pitchFamily="34" charset="0"/>
                <a:ea typeface="Nunito" pitchFamily="34" charset="-122"/>
                <a:cs typeface="Nunito" pitchFamily="34" charset="-120"/>
              </a:rPr>
              <a:t>Ventajas de usar Ventoy</a:t>
            </a:r>
            <a:endParaRPr lang="en-US" sz="4370" dirty="0"/>
          </a:p>
        </p:txBody>
      </p:sp>
      <p:sp>
        <p:nvSpPr>
          <p:cNvPr id="6" name="Shape 2"/>
          <p:cNvSpPr/>
          <p:nvPr/>
        </p:nvSpPr>
        <p:spPr>
          <a:xfrm>
            <a:off x="2353032" y="4585216"/>
            <a:ext cx="499467" cy="499467"/>
          </a:xfrm>
          <a:prstGeom prst="roundRect">
            <a:avLst>
              <a:gd name="adj" fmla="val 80003"/>
            </a:avLst>
          </a:prstGeom>
          <a:solidFill>
            <a:srgbClr val="00002E"/>
          </a:solidFill>
          <a:ln w="22860">
            <a:solidFill>
              <a:srgbClr val="F2B42D"/>
            </a:solidFill>
            <a:prstDash val="solid"/>
          </a:ln>
        </p:spPr>
      </p:sp>
      <p:sp>
        <p:nvSpPr>
          <p:cNvPr id="7" name="Text 3"/>
          <p:cNvSpPr/>
          <p:nvPr/>
        </p:nvSpPr>
        <p:spPr>
          <a:xfrm>
            <a:off x="2502813" y="4626769"/>
            <a:ext cx="199787" cy="416243"/>
          </a:xfrm>
          <a:prstGeom prst="rect">
            <a:avLst/>
          </a:prstGeom>
          <a:noFill/>
          <a:ln/>
        </p:spPr>
        <p:txBody>
          <a:bodyPr wrap="none" rtlCol="0" anchor="t"/>
          <a:lstStyle/>
          <a:p>
            <a:pPr algn="ctr" indent="0" marL="0">
              <a:lnSpc>
                <a:spcPts val="3277"/>
              </a:lnSpc>
              <a:buNone/>
            </a:pPr>
            <a:r>
              <a:rPr lang="en-US" sz="2622" b="1" dirty="0">
                <a:solidFill>
                  <a:srgbClr val="F2B42D"/>
                </a:solidFill>
                <a:latin typeface="Nunito" pitchFamily="34" charset="0"/>
                <a:ea typeface="Nunito" pitchFamily="34" charset="-122"/>
                <a:cs typeface="Nunito" pitchFamily="34" charset="-120"/>
              </a:rPr>
              <a:t>1</a:t>
            </a:r>
            <a:endParaRPr lang="en-US" sz="2622" dirty="0"/>
          </a:p>
        </p:txBody>
      </p:sp>
      <p:sp>
        <p:nvSpPr>
          <p:cNvPr id="8" name="Text 4"/>
          <p:cNvSpPr/>
          <p:nvPr/>
        </p:nvSpPr>
        <p:spPr>
          <a:xfrm>
            <a:off x="3074432" y="4661535"/>
            <a:ext cx="2219920" cy="346829"/>
          </a:xfrm>
          <a:prstGeom prst="rect">
            <a:avLst/>
          </a:prstGeom>
          <a:noFill/>
          <a:ln/>
        </p:spPr>
        <p:txBody>
          <a:bodyPr wrap="none" rtlCol="0" anchor="t"/>
          <a:lstStyle/>
          <a:p>
            <a:pPr indent="0" marL="0">
              <a:lnSpc>
                <a:spcPts val="2731"/>
              </a:lnSpc>
              <a:buNone/>
            </a:pPr>
            <a:r>
              <a:rPr lang="en-US" sz="2185" b="1" dirty="0">
                <a:solidFill>
                  <a:srgbClr val="F2B42D"/>
                </a:solidFill>
                <a:latin typeface="Nunito" pitchFamily="34" charset="0"/>
                <a:ea typeface="Nunito" pitchFamily="34" charset="-122"/>
                <a:cs typeface="Nunito" pitchFamily="34" charset="-120"/>
              </a:rPr>
              <a:t>Fácil de usar</a:t>
            </a:r>
            <a:endParaRPr lang="en-US" sz="2185" dirty="0"/>
          </a:p>
        </p:txBody>
      </p:sp>
      <p:sp>
        <p:nvSpPr>
          <p:cNvPr id="9" name="Text 5"/>
          <p:cNvSpPr/>
          <p:nvPr/>
        </p:nvSpPr>
        <p:spPr>
          <a:xfrm>
            <a:off x="3074432" y="5141476"/>
            <a:ext cx="2438757" cy="2131695"/>
          </a:xfrm>
          <a:prstGeom prst="rect">
            <a:avLst/>
          </a:prstGeom>
          <a:noFill/>
          <a:ln/>
        </p:spPr>
        <p:txBody>
          <a:bodyPr wrap="square" rtlCol="0" anchor="t"/>
          <a:lstStyle/>
          <a:p>
            <a:pPr indent="0" marL="0">
              <a:lnSpc>
                <a:spcPts val="2797"/>
              </a:lnSpc>
              <a:buNone/>
            </a:pPr>
            <a:r>
              <a:rPr lang="en-US" sz="1748" dirty="0">
                <a:solidFill>
                  <a:srgbClr val="FFFFFF"/>
                </a:solidFill>
                <a:latin typeface="PT Sans" pitchFamily="34" charset="0"/>
                <a:ea typeface="PT Sans" pitchFamily="34" charset="-122"/>
                <a:cs typeface="PT Sans" pitchFamily="34" charset="-120"/>
              </a:rPr>
              <a:t>La interfaz sencilla hace que la creación de medios de instalación USB sea muy fácil, sin la necesidad de archivos de configuración complejos.</a:t>
            </a:r>
            <a:endParaRPr lang="en-US" sz="1748" dirty="0"/>
          </a:p>
        </p:txBody>
      </p:sp>
      <p:sp>
        <p:nvSpPr>
          <p:cNvPr id="10" name="Shape 6"/>
          <p:cNvSpPr/>
          <p:nvPr/>
        </p:nvSpPr>
        <p:spPr>
          <a:xfrm>
            <a:off x="5735122" y="4585216"/>
            <a:ext cx="499467" cy="499467"/>
          </a:xfrm>
          <a:prstGeom prst="roundRect">
            <a:avLst>
              <a:gd name="adj" fmla="val 80003"/>
            </a:avLst>
          </a:prstGeom>
          <a:solidFill>
            <a:srgbClr val="00002E"/>
          </a:solidFill>
          <a:ln w="22860">
            <a:solidFill>
              <a:srgbClr val="D7425E"/>
            </a:solidFill>
            <a:prstDash val="solid"/>
          </a:ln>
        </p:spPr>
      </p:sp>
      <p:sp>
        <p:nvSpPr>
          <p:cNvPr id="11" name="Text 7"/>
          <p:cNvSpPr/>
          <p:nvPr/>
        </p:nvSpPr>
        <p:spPr>
          <a:xfrm>
            <a:off x="5884902" y="4626769"/>
            <a:ext cx="199787" cy="416243"/>
          </a:xfrm>
          <a:prstGeom prst="rect">
            <a:avLst/>
          </a:prstGeom>
          <a:noFill/>
          <a:ln/>
        </p:spPr>
        <p:txBody>
          <a:bodyPr wrap="none" rtlCol="0" anchor="t"/>
          <a:lstStyle/>
          <a:p>
            <a:pPr algn="ctr" indent="0" marL="0">
              <a:lnSpc>
                <a:spcPts val="3277"/>
              </a:lnSpc>
              <a:buNone/>
            </a:pPr>
            <a:r>
              <a:rPr lang="en-US" sz="2622" b="1" dirty="0">
                <a:solidFill>
                  <a:srgbClr val="D7425E"/>
                </a:solidFill>
                <a:latin typeface="Nunito" pitchFamily="34" charset="0"/>
                <a:ea typeface="Nunito" pitchFamily="34" charset="-122"/>
                <a:cs typeface="Nunito" pitchFamily="34" charset="-120"/>
              </a:rPr>
              <a:t>2</a:t>
            </a:r>
            <a:endParaRPr lang="en-US" sz="2622" dirty="0"/>
          </a:p>
        </p:txBody>
      </p:sp>
      <p:sp>
        <p:nvSpPr>
          <p:cNvPr id="12" name="Text 8"/>
          <p:cNvSpPr/>
          <p:nvPr/>
        </p:nvSpPr>
        <p:spPr>
          <a:xfrm>
            <a:off x="6456521" y="4661535"/>
            <a:ext cx="2219920" cy="346829"/>
          </a:xfrm>
          <a:prstGeom prst="rect">
            <a:avLst/>
          </a:prstGeom>
          <a:noFill/>
          <a:ln/>
        </p:spPr>
        <p:txBody>
          <a:bodyPr wrap="none" rtlCol="0" anchor="t"/>
          <a:lstStyle/>
          <a:p>
            <a:pPr indent="0" marL="0">
              <a:lnSpc>
                <a:spcPts val="2731"/>
              </a:lnSpc>
              <a:buNone/>
            </a:pPr>
            <a:r>
              <a:rPr lang="en-US" sz="2185" b="1" dirty="0">
                <a:solidFill>
                  <a:srgbClr val="D7425E"/>
                </a:solidFill>
                <a:latin typeface="Nunito" pitchFamily="34" charset="0"/>
                <a:ea typeface="Nunito" pitchFamily="34" charset="-122"/>
                <a:cs typeface="Nunito" pitchFamily="34" charset="-120"/>
              </a:rPr>
              <a:t>Compatibilidad</a:t>
            </a:r>
            <a:endParaRPr lang="en-US" sz="2185" dirty="0"/>
          </a:p>
        </p:txBody>
      </p:sp>
      <p:sp>
        <p:nvSpPr>
          <p:cNvPr id="13" name="Text 9"/>
          <p:cNvSpPr/>
          <p:nvPr/>
        </p:nvSpPr>
        <p:spPr>
          <a:xfrm>
            <a:off x="6456521" y="5141476"/>
            <a:ext cx="2438757" cy="2131695"/>
          </a:xfrm>
          <a:prstGeom prst="rect">
            <a:avLst/>
          </a:prstGeom>
          <a:noFill/>
          <a:ln/>
        </p:spPr>
        <p:txBody>
          <a:bodyPr wrap="square" rtlCol="0" anchor="t"/>
          <a:lstStyle/>
          <a:p>
            <a:pPr indent="0" marL="0">
              <a:lnSpc>
                <a:spcPts val="2797"/>
              </a:lnSpc>
              <a:buNone/>
            </a:pPr>
            <a:r>
              <a:rPr lang="en-US" sz="1748" dirty="0">
                <a:solidFill>
                  <a:srgbClr val="FFFFFF"/>
                </a:solidFill>
                <a:latin typeface="PT Sans" pitchFamily="34" charset="0"/>
                <a:ea typeface="PT Sans" pitchFamily="34" charset="-122"/>
                <a:cs typeface="PT Sans" pitchFamily="34" charset="-120"/>
              </a:rPr>
              <a:t>Es compatible con una amplia variedad de sistemas operativos, incluidos Windows, Linux, y sistemas basados en Unix.</a:t>
            </a:r>
            <a:endParaRPr lang="en-US" sz="1748" dirty="0"/>
          </a:p>
        </p:txBody>
      </p:sp>
      <p:sp>
        <p:nvSpPr>
          <p:cNvPr id="14" name="Shape 10"/>
          <p:cNvSpPr/>
          <p:nvPr/>
        </p:nvSpPr>
        <p:spPr>
          <a:xfrm>
            <a:off x="9117211" y="4585216"/>
            <a:ext cx="499467" cy="499467"/>
          </a:xfrm>
          <a:prstGeom prst="roundRect">
            <a:avLst>
              <a:gd name="adj" fmla="val 80003"/>
            </a:avLst>
          </a:prstGeom>
          <a:solidFill>
            <a:srgbClr val="00002E"/>
          </a:solidFill>
          <a:ln w="22860">
            <a:solidFill>
              <a:srgbClr val="DD785E"/>
            </a:solidFill>
            <a:prstDash val="solid"/>
          </a:ln>
        </p:spPr>
      </p:sp>
      <p:sp>
        <p:nvSpPr>
          <p:cNvPr id="15" name="Text 11"/>
          <p:cNvSpPr/>
          <p:nvPr/>
        </p:nvSpPr>
        <p:spPr>
          <a:xfrm>
            <a:off x="9266992" y="4626769"/>
            <a:ext cx="199787" cy="416243"/>
          </a:xfrm>
          <a:prstGeom prst="rect">
            <a:avLst/>
          </a:prstGeom>
          <a:noFill/>
          <a:ln/>
        </p:spPr>
        <p:txBody>
          <a:bodyPr wrap="none" rtlCol="0" anchor="t"/>
          <a:lstStyle/>
          <a:p>
            <a:pPr algn="ctr" indent="0" marL="0">
              <a:lnSpc>
                <a:spcPts val="3277"/>
              </a:lnSpc>
              <a:buNone/>
            </a:pPr>
            <a:r>
              <a:rPr lang="en-US" sz="2622" b="1" dirty="0">
                <a:solidFill>
                  <a:srgbClr val="DD785E"/>
                </a:solidFill>
                <a:latin typeface="Nunito" pitchFamily="34" charset="0"/>
                <a:ea typeface="Nunito" pitchFamily="34" charset="-122"/>
                <a:cs typeface="Nunito" pitchFamily="34" charset="-120"/>
              </a:rPr>
              <a:t>3</a:t>
            </a:r>
            <a:endParaRPr lang="en-US" sz="2622" dirty="0"/>
          </a:p>
        </p:txBody>
      </p:sp>
      <p:sp>
        <p:nvSpPr>
          <p:cNvPr id="16" name="Text 12"/>
          <p:cNvSpPr/>
          <p:nvPr/>
        </p:nvSpPr>
        <p:spPr>
          <a:xfrm>
            <a:off x="9838611" y="4661535"/>
            <a:ext cx="2438757" cy="693658"/>
          </a:xfrm>
          <a:prstGeom prst="rect">
            <a:avLst/>
          </a:prstGeom>
          <a:noFill/>
          <a:ln/>
        </p:spPr>
        <p:txBody>
          <a:bodyPr wrap="square" rtlCol="0" anchor="t"/>
          <a:lstStyle/>
          <a:p>
            <a:pPr indent="0" marL="0">
              <a:lnSpc>
                <a:spcPts val="2731"/>
              </a:lnSpc>
              <a:buNone/>
            </a:pPr>
            <a:r>
              <a:rPr lang="en-US" sz="2185" b="1" dirty="0">
                <a:solidFill>
                  <a:srgbClr val="DD785E"/>
                </a:solidFill>
                <a:latin typeface="Nunito" pitchFamily="34" charset="0"/>
                <a:ea typeface="Nunito" pitchFamily="34" charset="-122"/>
                <a:cs typeface="Nunito" pitchFamily="34" charset="-120"/>
              </a:rPr>
              <a:t>Libertad de elección</a:t>
            </a:r>
            <a:endParaRPr lang="en-US" sz="2185" dirty="0"/>
          </a:p>
        </p:txBody>
      </p:sp>
      <p:sp>
        <p:nvSpPr>
          <p:cNvPr id="17" name="Text 13"/>
          <p:cNvSpPr/>
          <p:nvPr/>
        </p:nvSpPr>
        <p:spPr>
          <a:xfrm>
            <a:off x="9838611" y="5488305"/>
            <a:ext cx="2438757" cy="2131695"/>
          </a:xfrm>
          <a:prstGeom prst="rect">
            <a:avLst/>
          </a:prstGeom>
          <a:noFill/>
          <a:ln/>
        </p:spPr>
        <p:txBody>
          <a:bodyPr wrap="square" rtlCol="0" anchor="t"/>
          <a:lstStyle/>
          <a:p>
            <a:pPr indent="0" marL="0">
              <a:lnSpc>
                <a:spcPts val="2797"/>
              </a:lnSpc>
              <a:buNone/>
            </a:pPr>
            <a:r>
              <a:rPr lang="en-US" sz="1748" dirty="0">
                <a:solidFill>
                  <a:srgbClr val="FFFFFF"/>
                </a:solidFill>
                <a:latin typeface="PT Sans" pitchFamily="34" charset="0"/>
                <a:ea typeface="PT Sans" pitchFamily="34" charset="-122"/>
                <a:cs typeface="PT Sans" pitchFamily="34" charset="-120"/>
              </a:rPr>
              <a:t>Permite mantener una amplia variedad de imágenes ISO y sistemas operativos en un solo dispositivo de almacenamiento USB.</a:t>
            </a:r>
            <a:endParaRPr lang="en-US" sz="1748"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1279565"/>
            <a:ext cx="5670352"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Requisitos del sistema</a:t>
            </a:r>
            <a:endParaRPr lang="en-US" sz="4374" dirty="0"/>
          </a:p>
        </p:txBody>
      </p:sp>
      <p:sp>
        <p:nvSpPr>
          <p:cNvPr id="6" name="Shape 2"/>
          <p:cNvSpPr/>
          <p:nvPr/>
        </p:nvSpPr>
        <p:spPr>
          <a:xfrm>
            <a:off x="833199" y="2307193"/>
            <a:ext cx="4542115" cy="2739271"/>
          </a:xfrm>
          <a:prstGeom prst="roundRect">
            <a:avLst>
              <a:gd name="adj" fmla="val 14601"/>
            </a:avLst>
          </a:prstGeom>
          <a:solidFill>
            <a:srgbClr val="00002E"/>
          </a:solidFill>
          <a:ln w="22860">
            <a:solidFill>
              <a:srgbClr val="F2B42D"/>
            </a:solidFill>
            <a:prstDash val="solid"/>
          </a:ln>
        </p:spPr>
      </p:sp>
      <p:sp>
        <p:nvSpPr>
          <p:cNvPr id="7" name="Text 3"/>
          <p:cNvSpPr/>
          <p:nvPr/>
        </p:nvSpPr>
        <p:spPr>
          <a:xfrm>
            <a:off x="1078230" y="2552224"/>
            <a:ext cx="2221944" cy="347186"/>
          </a:xfrm>
          <a:prstGeom prst="rect">
            <a:avLst/>
          </a:prstGeom>
          <a:noFill/>
          <a:ln/>
        </p:spPr>
        <p:txBody>
          <a:bodyPr wrap="none" rtlCol="0" anchor="t"/>
          <a:lstStyle/>
          <a:p>
            <a:pPr indent="0" marL="0">
              <a:lnSpc>
                <a:spcPts val="2734"/>
              </a:lnSpc>
              <a:buNone/>
            </a:pPr>
            <a:r>
              <a:rPr lang="en-US" sz="2187" b="1" dirty="0">
                <a:solidFill>
                  <a:srgbClr val="F2B42D"/>
                </a:solidFill>
                <a:latin typeface="Nunito" pitchFamily="34" charset="0"/>
                <a:ea typeface="Nunito" pitchFamily="34" charset="-122"/>
                <a:cs typeface="Nunito" pitchFamily="34" charset="-120"/>
              </a:rPr>
              <a:t>Unidad USB</a:t>
            </a:r>
            <a:endParaRPr lang="en-US" sz="2187" dirty="0"/>
          </a:p>
        </p:txBody>
      </p:sp>
      <p:sp>
        <p:nvSpPr>
          <p:cNvPr id="8" name="Text 4"/>
          <p:cNvSpPr/>
          <p:nvPr/>
        </p:nvSpPr>
        <p:spPr>
          <a:xfrm>
            <a:off x="1078230" y="3032641"/>
            <a:ext cx="4052054"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Se requiere una unidad USB con capacidad suficiente para alojar los archivos de imagen del sistema operativo.</a:t>
            </a:r>
            <a:endParaRPr lang="en-US" sz="1750" dirty="0"/>
          </a:p>
        </p:txBody>
      </p:sp>
      <p:sp>
        <p:nvSpPr>
          <p:cNvPr id="9" name="Shape 5"/>
          <p:cNvSpPr/>
          <p:nvPr/>
        </p:nvSpPr>
        <p:spPr>
          <a:xfrm>
            <a:off x="5597485" y="2307193"/>
            <a:ext cx="4542115" cy="2739271"/>
          </a:xfrm>
          <a:prstGeom prst="roundRect">
            <a:avLst>
              <a:gd name="adj" fmla="val 14601"/>
            </a:avLst>
          </a:prstGeom>
          <a:solidFill>
            <a:srgbClr val="00002E"/>
          </a:solidFill>
          <a:ln w="22860">
            <a:solidFill>
              <a:srgbClr val="D7425E"/>
            </a:solidFill>
            <a:prstDash val="solid"/>
          </a:ln>
        </p:spPr>
      </p:sp>
      <p:sp>
        <p:nvSpPr>
          <p:cNvPr id="10" name="Text 6"/>
          <p:cNvSpPr/>
          <p:nvPr/>
        </p:nvSpPr>
        <p:spPr>
          <a:xfrm>
            <a:off x="5842516" y="2552224"/>
            <a:ext cx="4052054" cy="694373"/>
          </a:xfrm>
          <a:prstGeom prst="rect">
            <a:avLst/>
          </a:prstGeom>
          <a:noFill/>
          <a:ln/>
        </p:spPr>
        <p:txBody>
          <a:bodyPr wrap="square" rtlCol="0" anchor="t"/>
          <a:lstStyle/>
          <a:p>
            <a:pPr indent="0" marL="0">
              <a:lnSpc>
                <a:spcPts val="2734"/>
              </a:lnSpc>
              <a:buNone/>
            </a:pPr>
            <a:r>
              <a:rPr lang="en-US" sz="2187" b="1" dirty="0">
                <a:solidFill>
                  <a:srgbClr val="D7425E"/>
                </a:solidFill>
                <a:latin typeface="Nunito" pitchFamily="34" charset="0"/>
                <a:ea typeface="Nunito" pitchFamily="34" charset="-122"/>
                <a:cs typeface="Nunito" pitchFamily="34" charset="-120"/>
              </a:rPr>
              <a:t>Sistemas Operativos Compatibles</a:t>
            </a:r>
            <a:endParaRPr lang="en-US" sz="2187" dirty="0"/>
          </a:p>
        </p:txBody>
      </p:sp>
      <p:sp>
        <p:nvSpPr>
          <p:cNvPr id="11" name="Text 7"/>
          <p:cNvSpPr/>
          <p:nvPr/>
        </p:nvSpPr>
        <p:spPr>
          <a:xfrm>
            <a:off x="5842516" y="3379827"/>
            <a:ext cx="4052054" cy="1421606"/>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Ventoy es compatible con una amplia gama de sistemas operativos, incluyendo Windows, Linux, y otros sistemas basados en Unix.</a:t>
            </a:r>
            <a:endParaRPr lang="en-US" sz="1750" dirty="0"/>
          </a:p>
        </p:txBody>
      </p:sp>
      <p:sp>
        <p:nvSpPr>
          <p:cNvPr id="12" name="Shape 8"/>
          <p:cNvSpPr/>
          <p:nvPr/>
        </p:nvSpPr>
        <p:spPr>
          <a:xfrm>
            <a:off x="833199" y="5268635"/>
            <a:ext cx="9306401" cy="1681282"/>
          </a:xfrm>
          <a:prstGeom prst="roundRect">
            <a:avLst>
              <a:gd name="adj" fmla="val 23789"/>
            </a:avLst>
          </a:prstGeom>
          <a:solidFill>
            <a:srgbClr val="00002E"/>
          </a:solidFill>
          <a:ln w="22860">
            <a:solidFill>
              <a:srgbClr val="DD785E"/>
            </a:solidFill>
            <a:prstDash val="solid"/>
          </a:ln>
        </p:spPr>
      </p:sp>
      <p:sp>
        <p:nvSpPr>
          <p:cNvPr id="13" name="Text 9"/>
          <p:cNvSpPr/>
          <p:nvPr/>
        </p:nvSpPr>
        <p:spPr>
          <a:xfrm>
            <a:off x="1078230" y="5513665"/>
            <a:ext cx="2651403" cy="347186"/>
          </a:xfrm>
          <a:prstGeom prst="rect">
            <a:avLst/>
          </a:prstGeom>
          <a:noFill/>
          <a:ln/>
        </p:spPr>
        <p:txBody>
          <a:bodyPr wrap="none" rtlCol="0" anchor="t"/>
          <a:lstStyle/>
          <a:p>
            <a:pPr indent="0" marL="0">
              <a:lnSpc>
                <a:spcPts val="2734"/>
              </a:lnSpc>
              <a:buNone/>
            </a:pPr>
            <a:r>
              <a:rPr lang="en-US" sz="2187" b="1" dirty="0">
                <a:solidFill>
                  <a:srgbClr val="DD785E"/>
                </a:solidFill>
                <a:latin typeface="Nunito" pitchFamily="34" charset="0"/>
                <a:ea typeface="Nunito" pitchFamily="34" charset="-122"/>
                <a:cs typeface="Nunito" pitchFamily="34" charset="-120"/>
              </a:rPr>
              <a:t>Proceso de Arranque</a:t>
            </a:r>
            <a:endParaRPr lang="en-US" sz="2187" dirty="0"/>
          </a:p>
        </p:txBody>
      </p:sp>
      <p:sp>
        <p:nvSpPr>
          <p:cNvPr id="14" name="Text 10"/>
          <p:cNvSpPr/>
          <p:nvPr/>
        </p:nvSpPr>
        <p:spPr>
          <a:xfrm>
            <a:off x="1078230" y="5994083"/>
            <a:ext cx="8816340" cy="710803"/>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El sistema en el que se va a utilizar Ventoy debe ser capaz de arrancar desde un dispositivo USB, lo que generalmente implica la configuración en la BIOS o UEFI.</a:t>
            </a:r>
            <a:endParaRPr lang="en-US" sz="1750" dirty="0"/>
          </a:p>
        </p:txBody>
      </p:sp>
      <p:pic>
        <p:nvPicPr>
          <p:cNvPr id="1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536263"/>
            <a:ext cx="5426035"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Cómo instalar Ventoy</a:t>
            </a:r>
            <a:endParaRPr lang="en-US" sz="4374" dirty="0"/>
          </a:p>
        </p:txBody>
      </p:sp>
      <p:sp>
        <p:nvSpPr>
          <p:cNvPr id="5" name="Text 2"/>
          <p:cNvSpPr/>
          <p:nvPr/>
        </p:nvSpPr>
        <p:spPr>
          <a:xfrm>
            <a:off x="2348389" y="2563892"/>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Nunito" pitchFamily="34" charset="0"/>
                <a:ea typeface="Nunito" pitchFamily="34" charset="-122"/>
                <a:cs typeface="Nunito" pitchFamily="34" charset="-120"/>
              </a:rPr>
              <a:t>Descargar</a:t>
            </a:r>
            <a:endParaRPr lang="en-US" sz="2187" dirty="0"/>
          </a:p>
        </p:txBody>
      </p:sp>
      <p:sp>
        <p:nvSpPr>
          <p:cNvPr id="6" name="Text 3"/>
          <p:cNvSpPr/>
          <p:nvPr/>
        </p:nvSpPr>
        <p:spPr>
          <a:xfrm>
            <a:off x="2348389" y="3244334"/>
            <a:ext cx="9933503" cy="355402"/>
          </a:xfrm>
          <a:prstGeom prst="rect">
            <a:avLst/>
          </a:prstGeom>
          <a:noFill/>
          <a:ln/>
        </p:spPr>
        <p:txBody>
          <a:bodyPr wrap="non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Descarga la última versión de Ventoy desde su sitio web oficial.</a:t>
            </a:r>
            <a:endParaRPr lang="en-US" sz="1750" dirty="0"/>
          </a:p>
        </p:txBody>
      </p:sp>
      <p:sp>
        <p:nvSpPr>
          <p:cNvPr id="7" name="Text 4"/>
          <p:cNvSpPr/>
          <p:nvPr/>
        </p:nvSpPr>
        <p:spPr>
          <a:xfrm>
            <a:off x="2348389" y="3932992"/>
            <a:ext cx="3444597" cy="347186"/>
          </a:xfrm>
          <a:prstGeom prst="rect">
            <a:avLst/>
          </a:prstGeom>
          <a:noFill/>
          <a:ln/>
        </p:spPr>
        <p:txBody>
          <a:bodyPr wrap="none" rtlCol="0" anchor="t"/>
          <a:lstStyle/>
          <a:p>
            <a:pPr indent="0" marL="0">
              <a:lnSpc>
                <a:spcPts val="2734"/>
              </a:lnSpc>
              <a:buNone/>
            </a:pPr>
            <a:r>
              <a:rPr lang="en-US" sz="2187" b="1" dirty="0">
                <a:solidFill>
                  <a:srgbClr val="FFFFFF"/>
                </a:solidFill>
                <a:latin typeface="Nunito" pitchFamily="34" charset="0"/>
                <a:ea typeface="Nunito" pitchFamily="34" charset="-122"/>
                <a:cs typeface="Nunito" pitchFamily="34" charset="-120"/>
              </a:rPr>
              <a:t>Crear el medio de arranque</a:t>
            </a:r>
            <a:endParaRPr lang="en-US" sz="2187" dirty="0"/>
          </a:p>
        </p:txBody>
      </p:sp>
      <p:sp>
        <p:nvSpPr>
          <p:cNvPr id="8" name="Text 5"/>
          <p:cNvSpPr/>
          <p:nvPr/>
        </p:nvSpPr>
        <p:spPr>
          <a:xfrm>
            <a:off x="2348389" y="4613434"/>
            <a:ext cx="9933503" cy="355402"/>
          </a:xfrm>
          <a:prstGeom prst="rect">
            <a:avLst/>
          </a:prstGeom>
          <a:noFill/>
          <a:ln/>
        </p:spPr>
        <p:txBody>
          <a:bodyPr wrap="non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Grabar la imagen ISO de Ventoy en una unidad USB usando herramientas como Etcher o Rufus.</a:t>
            </a:r>
            <a:endParaRPr lang="en-US" sz="1750" dirty="0"/>
          </a:p>
        </p:txBody>
      </p:sp>
      <p:sp>
        <p:nvSpPr>
          <p:cNvPr id="9" name="Text 6"/>
          <p:cNvSpPr/>
          <p:nvPr/>
        </p:nvSpPr>
        <p:spPr>
          <a:xfrm>
            <a:off x="2348389" y="5302091"/>
            <a:ext cx="2686050" cy="347186"/>
          </a:xfrm>
          <a:prstGeom prst="rect">
            <a:avLst/>
          </a:prstGeom>
          <a:noFill/>
          <a:ln/>
        </p:spPr>
        <p:txBody>
          <a:bodyPr wrap="none" rtlCol="0" anchor="t"/>
          <a:lstStyle/>
          <a:p>
            <a:pPr indent="0" marL="0">
              <a:lnSpc>
                <a:spcPts val="2734"/>
              </a:lnSpc>
              <a:buNone/>
            </a:pPr>
            <a:r>
              <a:rPr lang="en-US" sz="2187" b="1" dirty="0">
                <a:solidFill>
                  <a:srgbClr val="FFFFFF"/>
                </a:solidFill>
                <a:latin typeface="Nunito" pitchFamily="34" charset="0"/>
                <a:ea typeface="Nunito" pitchFamily="34" charset="-122"/>
                <a:cs typeface="Nunito" pitchFamily="34" charset="-120"/>
              </a:rPr>
              <a:t>Agregar archivos ISO</a:t>
            </a:r>
            <a:endParaRPr lang="en-US" sz="2187" dirty="0"/>
          </a:p>
        </p:txBody>
      </p:sp>
      <p:sp>
        <p:nvSpPr>
          <p:cNvPr id="10" name="Text 7"/>
          <p:cNvSpPr/>
          <p:nvPr/>
        </p:nvSpPr>
        <p:spPr>
          <a:xfrm>
            <a:off x="2348389" y="5982533"/>
            <a:ext cx="9933503" cy="710803"/>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Copiar los archivos ISO de los sistemas operativos que desees usar en la misma unidad USB sin necesidad de formatearla nuevamente.</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2043113"/>
            <a:ext cx="461903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Cómo usar Ventoy</a:t>
            </a:r>
            <a:endParaRPr lang="en-US" sz="4374" dirty="0"/>
          </a:p>
        </p:txBody>
      </p:sp>
      <p:sp>
        <p:nvSpPr>
          <p:cNvPr id="5" name="Text 2"/>
          <p:cNvSpPr/>
          <p:nvPr/>
        </p:nvSpPr>
        <p:spPr>
          <a:xfrm>
            <a:off x="2348389" y="3292912"/>
            <a:ext cx="2949416" cy="694373"/>
          </a:xfrm>
          <a:prstGeom prst="rect">
            <a:avLst/>
          </a:prstGeom>
          <a:noFill/>
          <a:ln/>
        </p:spPr>
        <p:txBody>
          <a:bodyPr wrap="square" rtlCol="0" anchor="t"/>
          <a:lstStyle/>
          <a:p>
            <a:pPr indent="0" marL="0">
              <a:lnSpc>
                <a:spcPts val="2734"/>
              </a:lnSpc>
              <a:buNone/>
            </a:pPr>
            <a:r>
              <a:rPr lang="en-US" sz="2187" b="1" dirty="0">
                <a:solidFill>
                  <a:srgbClr val="FFFFFF"/>
                </a:solidFill>
                <a:latin typeface="Nunito" pitchFamily="34" charset="0"/>
                <a:ea typeface="Nunito" pitchFamily="34" charset="-122"/>
                <a:cs typeface="Nunito" pitchFamily="34" charset="-120"/>
              </a:rPr>
              <a:t>Seleccionar Sistema Operativo</a:t>
            </a:r>
            <a:endParaRPr lang="en-US" sz="2187" dirty="0"/>
          </a:p>
        </p:txBody>
      </p:sp>
      <p:sp>
        <p:nvSpPr>
          <p:cNvPr id="6" name="Text 3"/>
          <p:cNvSpPr/>
          <p:nvPr/>
        </p:nvSpPr>
        <p:spPr>
          <a:xfrm>
            <a:off x="2348389" y="4209455"/>
            <a:ext cx="2949416" cy="1777008"/>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Al arrancar desde la unidad USB con Ventoy, se te presentará un menú de selección para elegir un sistema operativo.</a:t>
            </a:r>
            <a:endParaRPr lang="en-US" sz="1750" dirty="0"/>
          </a:p>
        </p:txBody>
      </p:sp>
      <p:sp>
        <p:nvSpPr>
          <p:cNvPr id="7" name="Text 4"/>
          <p:cNvSpPr/>
          <p:nvPr/>
        </p:nvSpPr>
        <p:spPr>
          <a:xfrm>
            <a:off x="5847398" y="3292912"/>
            <a:ext cx="2949416" cy="694373"/>
          </a:xfrm>
          <a:prstGeom prst="rect">
            <a:avLst/>
          </a:prstGeom>
          <a:noFill/>
          <a:ln/>
        </p:spPr>
        <p:txBody>
          <a:bodyPr wrap="square" rtlCol="0" anchor="t"/>
          <a:lstStyle/>
          <a:p>
            <a:pPr indent="0" marL="0">
              <a:lnSpc>
                <a:spcPts val="2734"/>
              </a:lnSpc>
              <a:buNone/>
            </a:pPr>
            <a:r>
              <a:rPr lang="en-US" sz="2187" b="1" dirty="0">
                <a:solidFill>
                  <a:srgbClr val="FFFFFF"/>
                </a:solidFill>
                <a:latin typeface="Nunito" pitchFamily="34" charset="0"/>
                <a:ea typeface="Nunito" pitchFamily="34" charset="-122"/>
                <a:cs typeface="Nunito" pitchFamily="34" charset="-120"/>
              </a:rPr>
              <a:t>Instalar Sistemas Operativos</a:t>
            </a:r>
            <a:endParaRPr lang="en-US" sz="2187" dirty="0"/>
          </a:p>
        </p:txBody>
      </p:sp>
      <p:sp>
        <p:nvSpPr>
          <p:cNvPr id="8" name="Text 5"/>
          <p:cNvSpPr/>
          <p:nvPr/>
        </p:nvSpPr>
        <p:spPr>
          <a:xfrm>
            <a:off x="5847398" y="4209455"/>
            <a:ext cx="2949416" cy="1777008"/>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Puedes instalar sistemas operativos directamente desde sus archivos ISO, sin necesidad de extraerlos en la unidad USB.</a:t>
            </a:r>
            <a:endParaRPr lang="en-US" sz="1750" dirty="0"/>
          </a:p>
        </p:txBody>
      </p:sp>
      <p:sp>
        <p:nvSpPr>
          <p:cNvPr id="9" name="Text 6"/>
          <p:cNvSpPr/>
          <p:nvPr/>
        </p:nvSpPr>
        <p:spPr>
          <a:xfrm>
            <a:off x="9346406" y="3292912"/>
            <a:ext cx="2949416" cy="694373"/>
          </a:xfrm>
          <a:prstGeom prst="rect">
            <a:avLst/>
          </a:prstGeom>
          <a:noFill/>
          <a:ln/>
        </p:spPr>
        <p:txBody>
          <a:bodyPr wrap="square" rtlCol="0" anchor="t"/>
          <a:lstStyle/>
          <a:p>
            <a:pPr indent="0" marL="0">
              <a:lnSpc>
                <a:spcPts val="2734"/>
              </a:lnSpc>
              <a:buNone/>
            </a:pPr>
            <a:r>
              <a:rPr lang="en-US" sz="2187" b="1" dirty="0">
                <a:solidFill>
                  <a:srgbClr val="FFFFFF"/>
                </a:solidFill>
                <a:latin typeface="Nunito" pitchFamily="34" charset="0"/>
                <a:ea typeface="Nunito" pitchFamily="34" charset="-122"/>
                <a:cs typeface="Nunito" pitchFamily="34" charset="-120"/>
              </a:rPr>
              <a:t>Actualizar Imágenes ISO</a:t>
            </a:r>
            <a:endParaRPr lang="en-US" sz="2187" dirty="0"/>
          </a:p>
        </p:txBody>
      </p:sp>
      <p:sp>
        <p:nvSpPr>
          <p:cNvPr id="10" name="Text 7"/>
          <p:cNvSpPr/>
          <p:nvPr/>
        </p:nvSpPr>
        <p:spPr>
          <a:xfrm>
            <a:off x="9346406" y="4209455"/>
            <a:ext cx="2949416" cy="1421606"/>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Simplemente coloca nuevos archivos ISO en la unidad USB y Ventoy los reconocerá automáticamente.</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934760"/>
            <a:ext cx="817876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Solución de problemas comunes</a:t>
            </a:r>
            <a:endParaRPr lang="en-US" sz="4374" dirty="0"/>
          </a:p>
        </p:txBody>
      </p:sp>
      <p:pic>
        <p:nvPicPr>
          <p:cNvPr id="6" name="Image 2" descr="preencoded.png">    </p:cNvPr>
          <p:cNvPicPr>
            <a:picLocks noChangeAspect="1"/>
          </p:cNvPicPr>
          <p:nvPr/>
        </p:nvPicPr>
        <p:blipFill>
          <a:blip r:embed="rId3"/>
          <a:stretch>
            <a:fillRect/>
          </a:stretch>
        </p:blipFill>
        <p:spPr>
          <a:xfrm>
            <a:off x="833199" y="1962388"/>
            <a:ext cx="1110972" cy="1777484"/>
          </a:xfrm>
          <a:prstGeom prst="rect">
            <a:avLst/>
          </a:prstGeom>
        </p:spPr>
      </p:pic>
      <p:sp>
        <p:nvSpPr>
          <p:cNvPr id="7" name="Text 2"/>
          <p:cNvSpPr/>
          <p:nvPr/>
        </p:nvSpPr>
        <p:spPr>
          <a:xfrm>
            <a:off x="2277428" y="2184559"/>
            <a:ext cx="3004780" cy="347186"/>
          </a:xfrm>
          <a:prstGeom prst="rect">
            <a:avLst/>
          </a:prstGeom>
          <a:noFill/>
          <a:ln/>
        </p:spPr>
        <p:txBody>
          <a:bodyPr wrap="none" rtlCol="0" anchor="t"/>
          <a:lstStyle/>
          <a:p>
            <a:pPr algn="l" indent="0" marL="0">
              <a:lnSpc>
                <a:spcPts val="2734"/>
              </a:lnSpc>
              <a:buNone/>
            </a:pPr>
            <a:r>
              <a:rPr lang="en-US" sz="2187" b="1" dirty="0">
                <a:solidFill>
                  <a:srgbClr val="F2B42D"/>
                </a:solidFill>
                <a:latin typeface="Nunito" pitchFamily="34" charset="0"/>
                <a:ea typeface="Nunito" pitchFamily="34" charset="-122"/>
                <a:cs typeface="Nunito" pitchFamily="34" charset="-120"/>
              </a:rPr>
              <a:t>Problemas de Arranque</a:t>
            </a:r>
            <a:endParaRPr lang="en-US" sz="2187" dirty="0"/>
          </a:p>
        </p:txBody>
      </p:sp>
      <p:sp>
        <p:nvSpPr>
          <p:cNvPr id="8" name="Text 3"/>
          <p:cNvSpPr/>
          <p:nvPr/>
        </p:nvSpPr>
        <p:spPr>
          <a:xfrm>
            <a:off x="2277428" y="2664976"/>
            <a:ext cx="7862173" cy="710803"/>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Verifica si la configuración de arranque en el BIOS o UEFI está correctamente configurada para arrancar desde USB.</a:t>
            </a:r>
            <a:endParaRPr lang="en-US" sz="1750" dirty="0"/>
          </a:p>
        </p:txBody>
      </p:sp>
      <p:pic>
        <p:nvPicPr>
          <p:cNvPr id="9" name="Image 3" descr="preencoded.png">    </p:cNvPr>
          <p:cNvPicPr>
            <a:picLocks noChangeAspect="1"/>
          </p:cNvPicPr>
          <p:nvPr/>
        </p:nvPicPr>
        <p:blipFill>
          <a:blip r:embed="rId4"/>
          <a:stretch>
            <a:fillRect/>
          </a:stretch>
        </p:blipFill>
        <p:spPr>
          <a:xfrm>
            <a:off x="833199" y="3739872"/>
            <a:ext cx="1110972" cy="1777484"/>
          </a:xfrm>
          <a:prstGeom prst="rect">
            <a:avLst/>
          </a:prstGeom>
        </p:spPr>
      </p:pic>
      <p:sp>
        <p:nvSpPr>
          <p:cNvPr id="10" name="Text 4"/>
          <p:cNvSpPr/>
          <p:nvPr/>
        </p:nvSpPr>
        <p:spPr>
          <a:xfrm>
            <a:off x="2277428" y="3962043"/>
            <a:ext cx="2225754" cy="347186"/>
          </a:xfrm>
          <a:prstGeom prst="rect">
            <a:avLst/>
          </a:prstGeom>
          <a:noFill/>
          <a:ln/>
        </p:spPr>
        <p:txBody>
          <a:bodyPr wrap="none" rtlCol="0" anchor="t"/>
          <a:lstStyle/>
          <a:p>
            <a:pPr algn="l" indent="0" marL="0">
              <a:lnSpc>
                <a:spcPts val="2734"/>
              </a:lnSpc>
              <a:buNone/>
            </a:pPr>
            <a:r>
              <a:rPr lang="en-US" sz="2187" b="1" dirty="0">
                <a:solidFill>
                  <a:srgbClr val="D7425E"/>
                </a:solidFill>
                <a:latin typeface="Nunito" pitchFamily="34" charset="0"/>
                <a:ea typeface="Nunito" pitchFamily="34" charset="-122"/>
                <a:cs typeface="Nunito" pitchFamily="34" charset="-120"/>
              </a:rPr>
              <a:t>ISO no Detectada</a:t>
            </a:r>
            <a:endParaRPr lang="en-US" sz="2187" dirty="0"/>
          </a:p>
        </p:txBody>
      </p:sp>
      <p:sp>
        <p:nvSpPr>
          <p:cNvPr id="11" name="Text 5"/>
          <p:cNvSpPr/>
          <p:nvPr/>
        </p:nvSpPr>
        <p:spPr>
          <a:xfrm>
            <a:off x="2277428" y="4442460"/>
            <a:ext cx="7862173" cy="710803"/>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Asegúrate de que los archivos ISO estén almacenados en la raíz de la unidad USB y no en carpetas adicionales.</a:t>
            </a:r>
            <a:endParaRPr lang="en-US" sz="1750" dirty="0"/>
          </a:p>
        </p:txBody>
      </p:sp>
      <p:pic>
        <p:nvPicPr>
          <p:cNvPr id="12" name="Image 4" descr="preencoded.png">    </p:cNvPr>
          <p:cNvPicPr>
            <a:picLocks noChangeAspect="1"/>
          </p:cNvPicPr>
          <p:nvPr/>
        </p:nvPicPr>
        <p:blipFill>
          <a:blip r:embed="rId5"/>
          <a:stretch>
            <a:fillRect/>
          </a:stretch>
        </p:blipFill>
        <p:spPr>
          <a:xfrm>
            <a:off x="833199" y="5517356"/>
            <a:ext cx="1110972" cy="1777484"/>
          </a:xfrm>
          <a:prstGeom prst="rect">
            <a:avLst/>
          </a:prstGeom>
        </p:spPr>
      </p:pic>
      <p:sp>
        <p:nvSpPr>
          <p:cNvPr id="13" name="Text 6"/>
          <p:cNvSpPr/>
          <p:nvPr/>
        </p:nvSpPr>
        <p:spPr>
          <a:xfrm>
            <a:off x="2277428" y="5739527"/>
            <a:ext cx="3918823" cy="347186"/>
          </a:xfrm>
          <a:prstGeom prst="rect">
            <a:avLst/>
          </a:prstGeom>
          <a:noFill/>
          <a:ln/>
        </p:spPr>
        <p:txBody>
          <a:bodyPr wrap="none" rtlCol="0" anchor="t"/>
          <a:lstStyle/>
          <a:p>
            <a:pPr algn="l" indent="0" marL="0">
              <a:lnSpc>
                <a:spcPts val="2734"/>
              </a:lnSpc>
              <a:buNone/>
            </a:pPr>
            <a:r>
              <a:rPr lang="en-US" sz="2187" b="1" dirty="0">
                <a:solidFill>
                  <a:srgbClr val="DD785E"/>
                </a:solidFill>
                <a:latin typeface="Nunito" pitchFamily="34" charset="0"/>
                <a:ea typeface="Nunito" pitchFamily="34" charset="-122"/>
                <a:cs typeface="Nunito" pitchFamily="34" charset="-120"/>
              </a:rPr>
              <a:t>Problemas de Incompatibilidad</a:t>
            </a:r>
            <a:endParaRPr lang="en-US" sz="2187" dirty="0"/>
          </a:p>
        </p:txBody>
      </p:sp>
      <p:sp>
        <p:nvSpPr>
          <p:cNvPr id="14" name="Text 7"/>
          <p:cNvSpPr/>
          <p:nvPr/>
        </p:nvSpPr>
        <p:spPr>
          <a:xfrm>
            <a:off x="2277428" y="6219944"/>
            <a:ext cx="7862173" cy="710803"/>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Comprueba si el archivo ISO que estás utilizando es compatible con Ventoy y está en buenas condiciones.</a:t>
            </a:r>
            <a:endParaRPr lang="en-US" sz="1750"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2105620"/>
            <a:ext cx="6465808"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Actualizaciones y soporte</a:t>
            </a:r>
            <a:endParaRPr lang="en-US" sz="4374" dirty="0"/>
          </a:p>
        </p:txBody>
      </p:sp>
      <p:sp>
        <p:nvSpPr>
          <p:cNvPr id="5" name="Text 2"/>
          <p:cNvSpPr/>
          <p:nvPr/>
        </p:nvSpPr>
        <p:spPr>
          <a:xfrm>
            <a:off x="2348389" y="3355419"/>
            <a:ext cx="4800124" cy="944285"/>
          </a:xfrm>
          <a:prstGeom prst="rect">
            <a:avLst/>
          </a:prstGeom>
          <a:noFill/>
          <a:ln/>
        </p:spPr>
        <p:txBody>
          <a:bodyPr wrap="none" rtlCol="0" anchor="t"/>
          <a:lstStyle/>
          <a:p>
            <a:pPr algn="ctr" indent="0" marL="0">
              <a:lnSpc>
                <a:spcPts val="7436"/>
              </a:lnSpc>
              <a:buNone/>
            </a:pPr>
            <a:r>
              <a:rPr lang="en-US" sz="7436" b="1" dirty="0">
                <a:solidFill>
                  <a:srgbClr val="F2B42D"/>
                </a:solidFill>
                <a:latin typeface="Nunito" pitchFamily="34" charset="0"/>
                <a:ea typeface="Nunito" pitchFamily="34" charset="-122"/>
                <a:cs typeface="Nunito" pitchFamily="34" charset="-120"/>
              </a:rPr>
              <a:t>50+</a:t>
            </a:r>
            <a:endParaRPr lang="en-US" sz="7436" dirty="0"/>
          </a:p>
        </p:txBody>
      </p:sp>
      <p:sp>
        <p:nvSpPr>
          <p:cNvPr id="6" name="Text 3"/>
          <p:cNvSpPr/>
          <p:nvPr/>
        </p:nvSpPr>
        <p:spPr>
          <a:xfrm>
            <a:off x="3637478" y="4577358"/>
            <a:ext cx="2221944" cy="347186"/>
          </a:xfrm>
          <a:prstGeom prst="rect">
            <a:avLst/>
          </a:prstGeom>
          <a:noFill/>
          <a:ln/>
        </p:spPr>
        <p:txBody>
          <a:bodyPr wrap="none" rtlCol="0" anchor="t"/>
          <a:lstStyle/>
          <a:p>
            <a:pPr algn="ctr" indent="0" marL="0">
              <a:lnSpc>
                <a:spcPts val="2734"/>
              </a:lnSpc>
              <a:buNone/>
            </a:pPr>
            <a:r>
              <a:rPr lang="en-US" sz="2187" b="1" dirty="0">
                <a:solidFill>
                  <a:srgbClr val="F2B42D"/>
                </a:solidFill>
                <a:latin typeface="Nunito" pitchFamily="34" charset="0"/>
                <a:ea typeface="Nunito" pitchFamily="34" charset="-122"/>
                <a:cs typeface="Nunito" pitchFamily="34" charset="-120"/>
              </a:rPr>
              <a:t>Actualizaciones</a:t>
            </a:r>
            <a:endParaRPr lang="en-US" sz="2187" dirty="0"/>
          </a:p>
        </p:txBody>
      </p:sp>
      <p:sp>
        <p:nvSpPr>
          <p:cNvPr id="7" name="Text 4"/>
          <p:cNvSpPr/>
          <p:nvPr/>
        </p:nvSpPr>
        <p:spPr>
          <a:xfrm>
            <a:off x="2348389" y="5057775"/>
            <a:ext cx="4800124" cy="1066205"/>
          </a:xfrm>
          <a:prstGeom prst="rect">
            <a:avLst/>
          </a:prstGeom>
          <a:noFill/>
          <a:ln/>
        </p:spPr>
        <p:txBody>
          <a:bodyPr wrap="square" rtlCol="0" anchor="t"/>
          <a:lstStyle/>
          <a:p>
            <a:pPr algn="ctr" indent="0" marL="0">
              <a:lnSpc>
                <a:spcPts val="2799"/>
              </a:lnSpc>
              <a:buNone/>
            </a:pPr>
            <a:r>
              <a:rPr lang="en-US" sz="1750" dirty="0">
                <a:solidFill>
                  <a:srgbClr val="FFFFFF"/>
                </a:solidFill>
                <a:latin typeface="PT Sans" pitchFamily="34" charset="0"/>
                <a:ea typeface="PT Sans" pitchFamily="34" charset="-122"/>
                <a:cs typeface="PT Sans" pitchFamily="34" charset="-120"/>
              </a:rPr>
              <a:t>Se han lanzado más de 50 actualizaciones hasta la fecha, mejorando la compatibilidad y la funcionalidad de Ventoy.</a:t>
            </a:r>
            <a:endParaRPr lang="en-US" sz="1750" dirty="0"/>
          </a:p>
        </p:txBody>
      </p:sp>
      <p:sp>
        <p:nvSpPr>
          <p:cNvPr id="8" name="Text 5"/>
          <p:cNvSpPr/>
          <p:nvPr/>
        </p:nvSpPr>
        <p:spPr>
          <a:xfrm>
            <a:off x="7481768" y="3355419"/>
            <a:ext cx="4800124" cy="944285"/>
          </a:xfrm>
          <a:prstGeom prst="rect">
            <a:avLst/>
          </a:prstGeom>
          <a:noFill/>
          <a:ln/>
        </p:spPr>
        <p:txBody>
          <a:bodyPr wrap="none" rtlCol="0" anchor="t"/>
          <a:lstStyle/>
          <a:p>
            <a:pPr algn="ctr" indent="0" marL="0">
              <a:lnSpc>
                <a:spcPts val="7436"/>
              </a:lnSpc>
              <a:buNone/>
            </a:pPr>
            <a:r>
              <a:rPr lang="en-US" sz="7436" b="1" dirty="0">
                <a:solidFill>
                  <a:srgbClr val="D7425E"/>
                </a:solidFill>
                <a:latin typeface="Nunito" pitchFamily="34" charset="0"/>
                <a:ea typeface="Nunito" pitchFamily="34" charset="-122"/>
                <a:cs typeface="Nunito" pitchFamily="34" charset="-120"/>
              </a:rPr>
              <a:t>24/7</a:t>
            </a:r>
            <a:endParaRPr lang="en-US" sz="7436" dirty="0"/>
          </a:p>
        </p:txBody>
      </p:sp>
      <p:sp>
        <p:nvSpPr>
          <p:cNvPr id="9" name="Text 6"/>
          <p:cNvSpPr/>
          <p:nvPr/>
        </p:nvSpPr>
        <p:spPr>
          <a:xfrm>
            <a:off x="8770858" y="4577358"/>
            <a:ext cx="2221944" cy="347186"/>
          </a:xfrm>
          <a:prstGeom prst="rect">
            <a:avLst/>
          </a:prstGeom>
          <a:noFill/>
          <a:ln/>
        </p:spPr>
        <p:txBody>
          <a:bodyPr wrap="none" rtlCol="0" anchor="t"/>
          <a:lstStyle/>
          <a:p>
            <a:pPr algn="ctr" indent="0" marL="0">
              <a:lnSpc>
                <a:spcPts val="2734"/>
              </a:lnSpc>
              <a:buNone/>
            </a:pPr>
            <a:r>
              <a:rPr lang="en-US" sz="2187" b="1" dirty="0">
                <a:solidFill>
                  <a:srgbClr val="D7425E"/>
                </a:solidFill>
                <a:latin typeface="Nunito" pitchFamily="34" charset="0"/>
                <a:ea typeface="Nunito" pitchFamily="34" charset="-122"/>
                <a:cs typeface="Nunito" pitchFamily="34" charset="-120"/>
              </a:rPr>
              <a:t>Soporte</a:t>
            </a:r>
            <a:endParaRPr lang="en-US" sz="2187" dirty="0"/>
          </a:p>
        </p:txBody>
      </p:sp>
      <p:sp>
        <p:nvSpPr>
          <p:cNvPr id="10" name="Text 7"/>
          <p:cNvSpPr/>
          <p:nvPr/>
        </p:nvSpPr>
        <p:spPr>
          <a:xfrm>
            <a:off x="7481768" y="5057775"/>
            <a:ext cx="4800124" cy="1066205"/>
          </a:xfrm>
          <a:prstGeom prst="rect">
            <a:avLst/>
          </a:prstGeom>
          <a:noFill/>
          <a:ln/>
        </p:spPr>
        <p:txBody>
          <a:bodyPr wrap="square" rtlCol="0" anchor="t"/>
          <a:lstStyle/>
          <a:p>
            <a:pPr algn="ctr" indent="0" marL="0">
              <a:lnSpc>
                <a:spcPts val="2799"/>
              </a:lnSpc>
              <a:buNone/>
            </a:pPr>
            <a:r>
              <a:rPr lang="en-US" sz="1750" dirty="0">
                <a:solidFill>
                  <a:srgbClr val="FFFFFF"/>
                </a:solidFill>
                <a:latin typeface="PT Sans" pitchFamily="34" charset="0"/>
                <a:ea typeface="PT Sans" pitchFamily="34" charset="-122"/>
                <a:cs typeface="PT Sans" pitchFamily="34" charset="-120"/>
              </a:rPr>
              <a:t>El equipo de Ventoy ofrece soporte continuo a través de foros en línea y recursos de documentación detallados las 24/7.</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470184"/>
            <a:ext cx="5267682"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Recursos adicionales</a:t>
            </a:r>
            <a:endParaRPr lang="en-US" sz="4374" dirty="0"/>
          </a:p>
        </p:txBody>
      </p:sp>
      <p:sp>
        <p:nvSpPr>
          <p:cNvPr id="5" name="Shape 2"/>
          <p:cNvSpPr/>
          <p:nvPr/>
        </p:nvSpPr>
        <p:spPr>
          <a:xfrm>
            <a:off x="2348389" y="2608898"/>
            <a:ext cx="9933503" cy="4150400"/>
          </a:xfrm>
          <a:prstGeom prst="roundRect">
            <a:avLst>
              <a:gd name="adj" fmla="val 9637"/>
            </a:avLst>
          </a:prstGeom>
          <a:solidFill>
            <a:srgbClr val="00002E"/>
          </a:solidFill>
          <a:ln w="53340">
            <a:solidFill>
              <a:srgbClr val="262654"/>
            </a:solidFill>
            <a:prstDash val="solid"/>
          </a:ln>
        </p:spPr>
      </p:sp>
      <p:sp>
        <p:nvSpPr>
          <p:cNvPr id="6" name="Text 3"/>
          <p:cNvSpPr/>
          <p:nvPr/>
        </p:nvSpPr>
        <p:spPr>
          <a:xfrm>
            <a:off x="2624018" y="2803088"/>
            <a:ext cx="4465201" cy="355402"/>
          </a:xfrm>
          <a:prstGeom prst="rect">
            <a:avLst/>
          </a:prstGeom>
          <a:noFill/>
          <a:ln/>
        </p:spPr>
        <p:txBody>
          <a:bodyPr wrap="non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Documentación</a:t>
            </a:r>
            <a:endParaRPr lang="en-US" sz="1750" dirty="0"/>
          </a:p>
        </p:txBody>
      </p:sp>
      <p:sp>
        <p:nvSpPr>
          <p:cNvPr id="7" name="Text 4"/>
          <p:cNvSpPr/>
          <p:nvPr/>
        </p:nvSpPr>
        <p:spPr>
          <a:xfrm>
            <a:off x="7541181" y="2803088"/>
            <a:ext cx="4465201"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Enlaces a guías y manuales de usuario detallados para ayudarte a sacar el máximo provecho de Ventoy.</a:t>
            </a:r>
            <a:endParaRPr lang="en-US" sz="1750" dirty="0"/>
          </a:p>
        </p:txBody>
      </p:sp>
      <p:sp>
        <p:nvSpPr>
          <p:cNvPr id="8" name="Text 5"/>
          <p:cNvSpPr/>
          <p:nvPr/>
        </p:nvSpPr>
        <p:spPr>
          <a:xfrm>
            <a:off x="2624018" y="4150995"/>
            <a:ext cx="4465201" cy="355402"/>
          </a:xfrm>
          <a:prstGeom prst="rect">
            <a:avLst/>
          </a:prstGeom>
          <a:noFill/>
          <a:ln/>
        </p:spPr>
        <p:txBody>
          <a:bodyPr wrap="non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Foros de la Comunidad</a:t>
            </a:r>
            <a:endParaRPr lang="en-US" sz="1750" dirty="0"/>
          </a:p>
        </p:txBody>
      </p:sp>
      <p:sp>
        <p:nvSpPr>
          <p:cNvPr id="9" name="Text 6"/>
          <p:cNvSpPr/>
          <p:nvPr/>
        </p:nvSpPr>
        <p:spPr>
          <a:xfrm>
            <a:off x="7541181" y="4150995"/>
            <a:ext cx="4465201"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Conéctate con otros usuarios para recibir consejos, trucos y soluciones a problemas comunes.</a:t>
            </a:r>
            <a:endParaRPr lang="en-US" sz="1750" dirty="0"/>
          </a:p>
        </p:txBody>
      </p:sp>
      <p:sp>
        <p:nvSpPr>
          <p:cNvPr id="10" name="Text 7"/>
          <p:cNvSpPr/>
          <p:nvPr/>
        </p:nvSpPr>
        <p:spPr>
          <a:xfrm>
            <a:off x="2624018" y="5498902"/>
            <a:ext cx="4465201" cy="355402"/>
          </a:xfrm>
          <a:prstGeom prst="rect">
            <a:avLst/>
          </a:prstGeom>
          <a:noFill/>
          <a:ln/>
        </p:spPr>
        <p:txBody>
          <a:bodyPr wrap="non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Actualizaciones</a:t>
            </a:r>
            <a:endParaRPr lang="en-US" sz="1750" dirty="0"/>
          </a:p>
        </p:txBody>
      </p:sp>
      <p:sp>
        <p:nvSpPr>
          <p:cNvPr id="11" name="Text 8"/>
          <p:cNvSpPr/>
          <p:nvPr/>
        </p:nvSpPr>
        <p:spPr>
          <a:xfrm>
            <a:off x="7541181" y="5498902"/>
            <a:ext cx="4465201"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Recibe notificaciones sobre nuevas versiones y mejoras a través de fuentes oficiales de noticias.</a:t>
            </a:r>
            <a:endParaRPr lang="en-US" sz="1750" dirty="0"/>
          </a:p>
        </p:txBody>
      </p:sp>
      <p:pic>
        <p:nvPicPr>
          <p:cNvPr id="1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2024-02-11T00:21:16Z</dcterms:created>
  <dcterms:modified xsi:type="dcterms:W3CDTF">2024-02-11T00:21:16Z</dcterms:modified>
</cp:coreProperties>
</file>